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8" r:id="rId3"/>
    <p:sldId id="266" r:id="rId4"/>
    <p:sldId id="267" r:id="rId5"/>
    <p:sldId id="260" r:id="rId6"/>
    <p:sldId id="263" r:id="rId7"/>
    <p:sldId id="264" r:id="rId8"/>
    <p:sldId id="268" r:id="rId9"/>
  </p:sldIdLst>
  <p:sldSz cx="9144000" cy="5143500" type="screen16x9"/>
  <p:notesSz cx="6858000" cy="9144000"/>
  <p:embeddedFontLst>
    <p:embeddedFont>
      <p:font typeface="Lato" panose="020B0604020202020204" charset="0"/>
      <p:regular r:id="rId11"/>
      <p:bold r:id="rId12"/>
      <p:italic r:id="rId13"/>
      <p:boldItalic r:id="rId14"/>
    </p:embeddedFont>
    <p:embeddedFont>
      <p:font typeface="Playfair Display"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558"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48615fca5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48615fca5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853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48615fca5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48615fca5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48615fca5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48615fca5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48615fca5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48615fca5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 Box is an anonymous tool to inform adults of a situation</a:t>
            </a:r>
            <a:r>
              <a:rPr lang="en-US" baseline="0" dirty="0" smtClean="0"/>
              <a:t> that you may not feel comfortable coming to the office with.  </a:t>
            </a:r>
            <a:endParaRPr lang="en-US" dirty="0"/>
          </a:p>
        </p:txBody>
      </p:sp>
    </p:spTree>
    <p:extLst>
      <p:ext uri="{BB962C8B-B14F-4D97-AF65-F5344CB8AC3E}">
        <p14:creationId xmlns:p14="http://schemas.microsoft.com/office/powerpoint/2010/main" val="198311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suicidepreventionlifelin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spencer.k12.ky.us/1/Hom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dirty="0"/>
              <a:t>Suicide </a:t>
            </a:r>
            <a:r>
              <a:rPr lang="en" dirty="0" smtClean="0"/>
              <a:t>Prevention</a:t>
            </a:r>
            <a:endParaRPr dirty="0"/>
          </a:p>
        </p:txBody>
      </p:sp>
      <p:sp>
        <p:nvSpPr>
          <p:cNvPr id="60" name="Google Shape;60;p13"/>
          <p:cNvSpPr txBox="1">
            <a:spLocks noGrp="1"/>
          </p:cNvSpPr>
          <p:nvPr>
            <p:ph type="subTitle" idx="1"/>
          </p:nvPr>
        </p:nvSpPr>
        <p:spPr>
          <a:xfrm>
            <a:off x="3096250" y="3425956"/>
            <a:ext cx="2951400" cy="701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Get the facts and take appropriate action.</a:t>
            </a:r>
            <a:endParaRP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225698"/>
            <a:ext cx="8520600" cy="6261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a:t>Suicide Warning Signs</a:t>
            </a:r>
            <a:endParaRPr dirty="0"/>
          </a:p>
        </p:txBody>
      </p:sp>
      <p:sp>
        <p:nvSpPr>
          <p:cNvPr id="72" name="Google Shape;72;p15"/>
          <p:cNvSpPr txBox="1">
            <a:spLocks noGrp="1"/>
          </p:cNvSpPr>
          <p:nvPr>
            <p:ph type="body" idx="1"/>
          </p:nvPr>
        </p:nvSpPr>
        <p:spPr>
          <a:xfrm>
            <a:off x="311700" y="701901"/>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US" sz="1600" b="1" dirty="0" smtClean="0"/>
              <a:t>Suicide notes- </a:t>
            </a:r>
            <a:r>
              <a:rPr lang="en-US" sz="1600" dirty="0" smtClean="0"/>
              <a:t>these are a very real sign of danger and should ALWAYS be taken seriously</a:t>
            </a:r>
          </a:p>
          <a:p>
            <a:pPr marL="76200" lvl="0" indent="0" rtl="0">
              <a:spcBef>
                <a:spcPts val="0"/>
              </a:spcBef>
              <a:spcAft>
                <a:spcPts val="0"/>
              </a:spcAft>
              <a:buSzPts val="2400"/>
              <a:buNone/>
            </a:pPr>
            <a:endParaRPr lang="en-US" sz="1600" dirty="0" smtClean="0"/>
          </a:p>
          <a:p>
            <a:pPr marL="457200" lvl="0" indent="-381000" rtl="0">
              <a:spcBef>
                <a:spcPts val="0"/>
              </a:spcBef>
              <a:spcAft>
                <a:spcPts val="0"/>
              </a:spcAft>
              <a:buSzPts val="2400"/>
              <a:buChar char="●"/>
            </a:pPr>
            <a:r>
              <a:rPr lang="en-US" sz="1600" b="1" dirty="0" smtClean="0"/>
              <a:t>Threats</a:t>
            </a:r>
            <a:r>
              <a:rPr lang="en-US" sz="1600" dirty="0" smtClean="0"/>
              <a:t>- direct </a:t>
            </a:r>
            <a:r>
              <a:rPr lang="en-US" sz="1600" i="1" dirty="0" smtClean="0"/>
              <a:t>statements “I want to die” “I am going to kill myself”</a:t>
            </a:r>
            <a:r>
              <a:rPr lang="en-US" sz="1600" dirty="0" smtClean="0"/>
              <a:t> OR indirect statements </a:t>
            </a:r>
            <a:r>
              <a:rPr lang="en-US" sz="1600" i="1" dirty="0" smtClean="0"/>
              <a:t>“the world would be better without me” “nobody will miss me anyway”. </a:t>
            </a:r>
            <a:r>
              <a:rPr lang="en-US" sz="1600" dirty="0" smtClean="0"/>
              <a:t> Teens often make indirect threats by joking or putting comments in school assignments</a:t>
            </a:r>
          </a:p>
          <a:p>
            <a:pPr marL="76200" lvl="0" indent="0" rtl="0">
              <a:spcBef>
                <a:spcPts val="0"/>
              </a:spcBef>
              <a:spcAft>
                <a:spcPts val="0"/>
              </a:spcAft>
              <a:buSzPts val="2400"/>
              <a:buNone/>
            </a:pPr>
            <a:endParaRPr lang="en-US" sz="1600" dirty="0" smtClean="0"/>
          </a:p>
          <a:p>
            <a:pPr marL="457200" lvl="0" indent="-381000" rtl="0">
              <a:spcBef>
                <a:spcPts val="0"/>
              </a:spcBef>
              <a:spcAft>
                <a:spcPts val="0"/>
              </a:spcAft>
              <a:buSzPts val="2400"/>
              <a:buChar char="●"/>
            </a:pPr>
            <a:r>
              <a:rPr lang="en-US" sz="1600" b="1" dirty="0" smtClean="0"/>
              <a:t>Previous attempts</a:t>
            </a:r>
            <a:r>
              <a:rPr lang="en-US" sz="1600" dirty="0" smtClean="0"/>
              <a:t>- if someone has attempted before, they are more likely to try it again.  Be very observant of those friends </a:t>
            </a:r>
          </a:p>
          <a:p>
            <a:pPr marL="76200" lvl="0" indent="0" rtl="0">
              <a:spcBef>
                <a:spcPts val="0"/>
              </a:spcBef>
              <a:spcAft>
                <a:spcPts val="0"/>
              </a:spcAft>
              <a:buSzPts val="2400"/>
              <a:buNone/>
            </a:pPr>
            <a:endParaRPr lang="en-US" sz="1600" dirty="0" smtClean="0"/>
          </a:p>
          <a:p>
            <a:pPr marL="457200" lvl="0" indent="-381000" rtl="0">
              <a:spcBef>
                <a:spcPts val="0"/>
              </a:spcBef>
              <a:spcAft>
                <a:spcPts val="0"/>
              </a:spcAft>
              <a:buSzPts val="2400"/>
              <a:buChar char="●"/>
            </a:pPr>
            <a:r>
              <a:rPr lang="en-US" sz="1600" b="1" dirty="0" smtClean="0"/>
              <a:t>Depression</a:t>
            </a:r>
            <a:r>
              <a:rPr lang="en-US" sz="1600" dirty="0" smtClean="0"/>
              <a:t>- when symptoms of depression include strong thoughts of helplessness and hopelessness, an adolescent is possibly at greater risk for suicide.  Watch out for behaviors, comments or posts that indicate your friend is feeling overwhelmed by sadness or pessimistic views of the future</a:t>
            </a:r>
          </a:p>
          <a:p>
            <a:pPr marL="76200" lvl="0" indent="0" algn="r" rtl="0">
              <a:spcBef>
                <a:spcPts val="0"/>
              </a:spcBef>
              <a:spcAft>
                <a:spcPts val="0"/>
              </a:spcAft>
              <a:buSzPts val="2400"/>
              <a:buNone/>
            </a:pPr>
            <a:r>
              <a:rPr lang="en-US" sz="1200" dirty="0" smtClean="0"/>
              <a:t>*National Association of School Psychologists, 2015</a:t>
            </a:r>
            <a:endParaRPr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Suicide Warning Signs</a:t>
            </a:r>
            <a:endParaRPr lang="en-US" dirty="0"/>
          </a:p>
        </p:txBody>
      </p:sp>
      <p:sp>
        <p:nvSpPr>
          <p:cNvPr id="3" name="Text Placeholder 2"/>
          <p:cNvSpPr>
            <a:spLocks noGrp="1"/>
          </p:cNvSpPr>
          <p:nvPr>
            <p:ph type="body" idx="1"/>
          </p:nvPr>
        </p:nvSpPr>
        <p:spPr/>
        <p:txBody>
          <a:bodyPr/>
          <a:lstStyle/>
          <a:p>
            <a:r>
              <a:rPr lang="en-US" b="1" dirty="0" smtClean="0"/>
              <a:t>“Masked depression”- </a:t>
            </a:r>
            <a:r>
              <a:rPr lang="en-US" dirty="0" smtClean="0"/>
              <a:t>sometimes risky behavior can include acts of aggression, gunplay, and alcohol/substance abuse.  While you friend may not act “depressed,” their behavior can suggest they do not care about their own safety</a:t>
            </a:r>
          </a:p>
          <a:p>
            <a:endParaRPr lang="en-US" dirty="0" smtClean="0"/>
          </a:p>
          <a:p>
            <a:r>
              <a:rPr lang="en-US" b="1" dirty="0" smtClean="0"/>
              <a:t>Final arrangements- </a:t>
            </a:r>
            <a:r>
              <a:rPr lang="en-US" dirty="0" smtClean="0"/>
              <a:t>in teens, it may be saying goodbye to friends, giving away prized possessions, or deleting profiles, pictures or posts online</a:t>
            </a:r>
          </a:p>
          <a:p>
            <a:pPr marL="114300" indent="0">
              <a:buNone/>
            </a:pPr>
            <a:endParaRPr lang="en-US" dirty="0" smtClean="0"/>
          </a:p>
          <a:p>
            <a:r>
              <a:rPr lang="en-US" b="1" dirty="0" smtClean="0"/>
              <a:t>Hurting oneself- </a:t>
            </a:r>
            <a:r>
              <a:rPr lang="en-US" dirty="0" smtClean="0"/>
              <a:t>self-destructive behaviors including running into traffic, jumping from heights, and scratching/cutting/marking on the body</a:t>
            </a:r>
          </a:p>
          <a:p>
            <a:endParaRPr lang="en-US" dirty="0"/>
          </a:p>
          <a:p>
            <a:endParaRPr lang="en-US" dirty="0" smtClean="0"/>
          </a:p>
          <a:p>
            <a:pPr marL="114300" indent="0" algn="r">
              <a:buNone/>
            </a:pPr>
            <a:r>
              <a:rPr lang="en-US" sz="1200" dirty="0"/>
              <a:t>*National Association of School Psychologists, 2015</a:t>
            </a:r>
          </a:p>
          <a:p>
            <a:endParaRPr lang="en-US" dirty="0" smtClean="0"/>
          </a:p>
        </p:txBody>
      </p:sp>
    </p:spTree>
    <p:extLst>
      <p:ext uri="{BB962C8B-B14F-4D97-AF65-F5344CB8AC3E}">
        <p14:creationId xmlns:p14="http://schemas.microsoft.com/office/powerpoint/2010/main" val="1878436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Suicide Warning Signs</a:t>
            </a:r>
          </a:p>
        </p:txBody>
      </p:sp>
      <p:sp>
        <p:nvSpPr>
          <p:cNvPr id="3" name="Text Placeholder 2"/>
          <p:cNvSpPr>
            <a:spLocks noGrp="1"/>
          </p:cNvSpPr>
          <p:nvPr>
            <p:ph type="body" idx="1"/>
          </p:nvPr>
        </p:nvSpPr>
        <p:spPr/>
        <p:txBody>
          <a:bodyPr/>
          <a:lstStyle/>
          <a:p>
            <a:r>
              <a:rPr lang="en-US" b="1" dirty="0"/>
              <a:t>Dramatic changes- </a:t>
            </a:r>
            <a:r>
              <a:rPr lang="en-US" dirty="0"/>
              <a:t>parents, teachers and friends are often the best observers of sudden changes in suicidal students.  Changes can be withdrawing from friends and family, skipping school or classes, becoming less involved in activities that were once important, avoiding others, inability to sleep or sleeping all the time, sudden weight loss or weight gain, disinterest in appearance or hygiene.  Sudden unexplained happiness after a prolonged period of sadness can also be a warning sign.  </a:t>
            </a:r>
          </a:p>
          <a:p>
            <a:r>
              <a:rPr lang="en-US" b="1" dirty="0" smtClean="0"/>
              <a:t>Plan/Method/Access</a:t>
            </a:r>
            <a:r>
              <a:rPr lang="en-US" dirty="0" smtClean="0"/>
              <a:t>- may show an increased interest in guns and other weapons, may seem to have increased access to gun, pills, etc. and/or may hint or talk about a suicide plan.  </a:t>
            </a:r>
          </a:p>
          <a:p>
            <a:endParaRPr lang="en-US" dirty="0"/>
          </a:p>
          <a:p>
            <a:pPr marL="114300" indent="0" algn="r">
              <a:buNone/>
            </a:pPr>
            <a:r>
              <a:rPr lang="en-US" sz="1200" dirty="0"/>
              <a:t>*National Association of School Psychologists, 2015</a:t>
            </a:r>
          </a:p>
          <a:p>
            <a:endParaRPr lang="en-US" dirty="0"/>
          </a:p>
        </p:txBody>
      </p:sp>
    </p:spTree>
    <p:extLst>
      <p:ext uri="{BB962C8B-B14F-4D97-AF65-F5344CB8AC3E}">
        <p14:creationId xmlns:p14="http://schemas.microsoft.com/office/powerpoint/2010/main" val="198861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252065" y="331715"/>
            <a:ext cx="8520600" cy="6261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US" dirty="0" smtClean="0"/>
              <a:t>What can you do to help a friend? </a:t>
            </a:r>
            <a:endParaRPr dirty="0"/>
          </a:p>
        </p:txBody>
      </p:sp>
      <p:sp>
        <p:nvSpPr>
          <p:cNvPr id="2" name="Text Placeholder 1"/>
          <p:cNvSpPr>
            <a:spLocks noGrp="1"/>
          </p:cNvSpPr>
          <p:nvPr>
            <p:ph type="body" idx="1"/>
          </p:nvPr>
        </p:nvSpPr>
        <p:spPr/>
        <p:txBody>
          <a:bodyPr/>
          <a:lstStyle/>
          <a:p>
            <a:r>
              <a:rPr lang="en-US" b="1" dirty="0" smtClean="0"/>
              <a:t>Know the warning signs! </a:t>
            </a:r>
          </a:p>
          <a:p>
            <a:r>
              <a:rPr lang="en-US" b="1" dirty="0" smtClean="0"/>
              <a:t>Do not be afraid to talk to your friends-</a:t>
            </a:r>
            <a:r>
              <a:rPr lang="en-US" dirty="0" smtClean="0"/>
              <a:t> listen to their feelings.  Make sure they know how important they are to you, but don’t believe you can keep them from hurting themselves on your own.  Preventing suicide will require help from adults. </a:t>
            </a:r>
          </a:p>
          <a:p>
            <a:r>
              <a:rPr lang="en-US" b="1" dirty="0" smtClean="0"/>
              <a:t>Make no deals- </a:t>
            </a:r>
            <a:r>
              <a:rPr lang="en-US" dirty="0" smtClean="0"/>
              <a:t>never keep secret a friend’s suicidal plans or thoughts.  You cannot promise that you will not tell- you have to tell to save your friend!</a:t>
            </a:r>
          </a:p>
          <a:p>
            <a:r>
              <a:rPr lang="en-US" b="1" dirty="0" smtClean="0"/>
              <a:t>Tell a trusted adult- </a:t>
            </a:r>
            <a:r>
              <a:rPr lang="en-US" dirty="0" smtClean="0"/>
              <a:t>talk to your parent, your friend’s parent, your school counselor or a teacher- any trusted adult.  </a:t>
            </a:r>
            <a:r>
              <a:rPr lang="en-US" b="1" i="1" dirty="0" smtClean="0"/>
              <a:t>Don’t wait! </a:t>
            </a:r>
            <a:r>
              <a:rPr lang="en-US" dirty="0" smtClean="0"/>
              <a:t>Even if you are not sure, talk to someone.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391350"/>
            <a:ext cx="8520600" cy="1024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What To Do If You Think a Person Is Having Suicidal Thoughts:</a:t>
            </a:r>
            <a:endParaRPr/>
          </a:p>
        </p:txBody>
      </p:sp>
      <p:sp>
        <p:nvSpPr>
          <p:cNvPr id="103" name="Google Shape;103;p20"/>
          <p:cNvSpPr txBox="1">
            <a:spLocks noGrp="1"/>
          </p:cNvSpPr>
          <p:nvPr>
            <p:ph type="body" idx="1"/>
          </p:nvPr>
        </p:nvSpPr>
        <p:spPr>
          <a:xfrm>
            <a:off x="311700" y="1511500"/>
            <a:ext cx="3999900" cy="342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rgbClr val="000000"/>
                </a:solidFill>
              </a:rPr>
              <a:t>If at school:</a:t>
            </a:r>
            <a:endParaRPr sz="2400" b="1" dirty="0">
              <a:solidFill>
                <a:srgbClr val="000000"/>
              </a:solidFill>
            </a:endParaRPr>
          </a:p>
          <a:p>
            <a:pPr marL="0" lvl="0" indent="0" algn="ctr" rtl="0">
              <a:spcBef>
                <a:spcPts val="1600"/>
              </a:spcBef>
              <a:spcAft>
                <a:spcPts val="1600"/>
              </a:spcAft>
              <a:buNone/>
            </a:pPr>
            <a:r>
              <a:rPr lang="en" sz="2400" b="1" dirty="0">
                <a:solidFill>
                  <a:srgbClr val="000000"/>
                </a:solidFill>
              </a:rPr>
              <a:t>Tell a </a:t>
            </a:r>
            <a:r>
              <a:rPr lang="en" sz="2400" b="1" dirty="0" smtClean="0">
                <a:solidFill>
                  <a:srgbClr val="000000"/>
                </a:solidFill>
              </a:rPr>
              <a:t>teacher, a trusted adult, </a:t>
            </a:r>
            <a:r>
              <a:rPr lang="en" sz="2400" b="1" dirty="0">
                <a:solidFill>
                  <a:srgbClr val="000000"/>
                </a:solidFill>
              </a:rPr>
              <a:t>and/or administrator IMMEDIATELY                          so we can be sure the student is safe prior to them going home for the day</a:t>
            </a:r>
            <a:endParaRPr sz="2400" b="1" dirty="0">
              <a:solidFill>
                <a:srgbClr val="000000"/>
              </a:solidFill>
            </a:endParaRPr>
          </a:p>
        </p:txBody>
      </p:sp>
      <p:sp>
        <p:nvSpPr>
          <p:cNvPr id="104" name="Google Shape;104;p20"/>
          <p:cNvSpPr txBox="1">
            <a:spLocks noGrp="1"/>
          </p:cNvSpPr>
          <p:nvPr>
            <p:ph type="body" idx="2"/>
          </p:nvPr>
        </p:nvSpPr>
        <p:spPr>
          <a:xfrm>
            <a:off x="4832400" y="1511500"/>
            <a:ext cx="3999900" cy="305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rgbClr val="000000"/>
                </a:solidFill>
              </a:rPr>
              <a:t>If NOT at school:</a:t>
            </a:r>
            <a:endParaRPr sz="2400" b="1" dirty="0">
              <a:solidFill>
                <a:srgbClr val="000000"/>
              </a:solidFill>
            </a:endParaRPr>
          </a:p>
          <a:p>
            <a:pPr marL="0" lvl="0" indent="0" algn="ctr" rtl="0">
              <a:spcBef>
                <a:spcPts val="1600"/>
              </a:spcBef>
              <a:spcAft>
                <a:spcPts val="1600"/>
              </a:spcAft>
              <a:buNone/>
            </a:pPr>
            <a:r>
              <a:rPr lang="en" sz="2400" b="1" dirty="0">
                <a:solidFill>
                  <a:srgbClr val="000000"/>
                </a:solidFill>
              </a:rPr>
              <a:t>Tell a parent and/or </a:t>
            </a:r>
            <a:r>
              <a:rPr lang="en" sz="2400" b="1" dirty="0" smtClean="0">
                <a:solidFill>
                  <a:srgbClr val="000000"/>
                </a:solidFill>
              </a:rPr>
              <a:t>trusted adult </a:t>
            </a:r>
            <a:r>
              <a:rPr lang="en" sz="2400" b="1" dirty="0">
                <a:solidFill>
                  <a:srgbClr val="000000"/>
                </a:solidFill>
              </a:rPr>
              <a:t>OR call 911 so a report and well check visit can be made to ensure the person is safe</a:t>
            </a:r>
            <a:endParaRPr sz="2400" b="1"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252873" y="126933"/>
            <a:ext cx="8638800" cy="43809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endParaRPr sz="2400" b="1" dirty="0"/>
          </a:p>
          <a:p>
            <a:pPr marL="0" lvl="0" indent="0" rtl="0">
              <a:spcBef>
                <a:spcPts val="0"/>
              </a:spcBef>
              <a:spcAft>
                <a:spcPts val="0"/>
              </a:spcAft>
              <a:buNone/>
            </a:pPr>
            <a:r>
              <a:rPr lang="en" sz="2400" b="1" dirty="0"/>
              <a:t>If you are in need of immediate counseling/help,</a:t>
            </a:r>
            <a:endParaRPr sz="2400" b="1" dirty="0"/>
          </a:p>
          <a:p>
            <a:pPr marL="0" lvl="0" indent="0">
              <a:spcBef>
                <a:spcPts val="0"/>
              </a:spcBef>
              <a:spcAft>
                <a:spcPts val="0"/>
              </a:spcAft>
              <a:buNone/>
            </a:pPr>
            <a:r>
              <a:rPr lang="en" sz="2400" b="1" dirty="0"/>
              <a:t> call: </a:t>
            </a:r>
            <a:endParaRPr sz="2400" b="1" dirty="0"/>
          </a:p>
          <a:p>
            <a:pPr marL="0" lvl="0" indent="0">
              <a:spcBef>
                <a:spcPts val="0"/>
              </a:spcBef>
              <a:spcAft>
                <a:spcPts val="0"/>
              </a:spcAft>
              <a:buNone/>
            </a:pPr>
            <a:r>
              <a:rPr lang="en" sz="2400" b="1" dirty="0"/>
              <a:t>National Suicide Prevention Lifeline</a:t>
            </a:r>
            <a:endParaRPr sz="2400" b="1" dirty="0"/>
          </a:p>
          <a:p>
            <a:pPr marL="0" lvl="0" indent="0">
              <a:spcBef>
                <a:spcPts val="0"/>
              </a:spcBef>
              <a:spcAft>
                <a:spcPts val="0"/>
              </a:spcAft>
              <a:buNone/>
            </a:pPr>
            <a:r>
              <a:rPr lang="en" sz="2400" b="1" dirty="0"/>
              <a:t>1 - 800 - 273 - TALK </a:t>
            </a:r>
            <a:endParaRPr sz="2400" b="1" dirty="0"/>
          </a:p>
          <a:p>
            <a:pPr marL="0" lvl="0" indent="0">
              <a:spcBef>
                <a:spcPts val="0"/>
              </a:spcBef>
              <a:spcAft>
                <a:spcPts val="0"/>
              </a:spcAft>
              <a:buNone/>
            </a:pPr>
            <a:r>
              <a:rPr lang="en" sz="2400" b="1" u="sng" dirty="0">
                <a:solidFill>
                  <a:schemeClr val="hlink"/>
                </a:solidFill>
                <a:latin typeface="Playfair Display"/>
                <a:ea typeface="Playfair Display"/>
                <a:cs typeface="Playfair Display"/>
                <a:sym typeface="Playfair Display"/>
                <a:hlinkClick r:id="rId3"/>
              </a:rPr>
              <a:t>www.suicidepreventionlifeline.org</a:t>
            </a:r>
            <a:endParaRPr sz="2400" b="1" dirty="0">
              <a:latin typeface="Playfair Display"/>
              <a:ea typeface="Playfair Display"/>
              <a:cs typeface="Playfair Display"/>
              <a:sym typeface="Playfair Display"/>
            </a:endParaRPr>
          </a:p>
          <a:p>
            <a:pPr marL="0" lvl="0" indent="0">
              <a:spcBef>
                <a:spcPts val="0"/>
              </a:spcBef>
              <a:spcAft>
                <a:spcPts val="0"/>
              </a:spcAft>
              <a:buNone/>
            </a:pPr>
            <a:r>
              <a:rPr lang="en" sz="2400" b="1" dirty="0">
                <a:latin typeface="Playfair Display"/>
                <a:ea typeface="Playfair Display"/>
                <a:cs typeface="Playfair Display"/>
                <a:sym typeface="Playfair Display"/>
              </a:rPr>
              <a:t>Or</a:t>
            </a:r>
            <a:endParaRPr sz="2400" b="1" dirty="0">
              <a:latin typeface="Playfair Display"/>
              <a:ea typeface="Playfair Display"/>
              <a:cs typeface="Playfair Display"/>
              <a:sym typeface="Playfair Display"/>
            </a:endParaRPr>
          </a:p>
          <a:p>
            <a:pPr lvl="0"/>
            <a:r>
              <a:rPr lang="en" sz="2400" b="1" dirty="0">
                <a:latin typeface="Playfair Display"/>
                <a:ea typeface="Playfair Display"/>
                <a:cs typeface="Playfair Display"/>
                <a:sym typeface="Playfair Display"/>
              </a:rPr>
              <a:t>Local Crisis and Intervention </a:t>
            </a:r>
            <a:r>
              <a:rPr lang="en" sz="2400" b="1" dirty="0" smtClean="0">
                <a:latin typeface="Playfair Display"/>
                <a:ea typeface="Playfair Display"/>
                <a:cs typeface="Playfair Display"/>
                <a:sym typeface="Playfair Display"/>
              </a:rPr>
              <a:t>Center</a:t>
            </a:r>
            <a:br>
              <a:rPr lang="en" sz="2400" b="1" dirty="0" smtClean="0">
                <a:latin typeface="Playfair Display"/>
                <a:ea typeface="Playfair Display"/>
                <a:cs typeface="Playfair Display"/>
                <a:sym typeface="Playfair Display"/>
              </a:rPr>
            </a:br>
            <a:r>
              <a:rPr lang="en" sz="2400" b="1" dirty="0" smtClean="0">
                <a:latin typeface="Playfair Display"/>
                <a:ea typeface="Playfair Display"/>
                <a:cs typeface="Playfair Display"/>
                <a:sym typeface="Playfair Display"/>
              </a:rPr>
              <a:t>502-589-8070</a:t>
            </a:r>
            <a:br>
              <a:rPr lang="en" sz="2400" b="1" dirty="0" smtClean="0">
                <a:latin typeface="Playfair Display"/>
                <a:ea typeface="Playfair Display"/>
                <a:cs typeface="Playfair Display"/>
                <a:sym typeface="Playfair Display"/>
              </a:rPr>
            </a:br>
            <a:r>
              <a:rPr lang="en" sz="2400" b="1" dirty="0" smtClean="0">
                <a:latin typeface="Playfair Display"/>
                <a:ea typeface="Playfair Display"/>
                <a:cs typeface="Playfair Display"/>
                <a:sym typeface="Playfair Display"/>
              </a:rPr>
              <a:t/>
            </a:r>
            <a:br>
              <a:rPr lang="en" sz="2400" b="1" dirty="0" smtClean="0">
                <a:latin typeface="Playfair Display"/>
                <a:ea typeface="Playfair Display"/>
                <a:cs typeface="Playfair Display"/>
                <a:sym typeface="Playfair Display"/>
              </a:rPr>
            </a:br>
            <a:r>
              <a:rPr lang="en" sz="1400" b="1" dirty="0" smtClean="0">
                <a:solidFill>
                  <a:srgbClr val="0070C0"/>
                </a:solidFill>
                <a:latin typeface="Playfair Display"/>
                <a:ea typeface="Playfair Display"/>
                <a:cs typeface="Playfair Display"/>
                <a:sym typeface="Playfair Display"/>
              </a:rPr>
              <a:t>Visit SCHS counseling website for additional resources and information:</a:t>
            </a:r>
            <a:br>
              <a:rPr lang="en" sz="1400" b="1" dirty="0" smtClean="0">
                <a:solidFill>
                  <a:srgbClr val="0070C0"/>
                </a:solidFill>
                <a:latin typeface="Playfair Display"/>
                <a:ea typeface="Playfair Display"/>
                <a:cs typeface="Playfair Display"/>
                <a:sym typeface="Playfair Display"/>
              </a:rPr>
            </a:br>
            <a:r>
              <a:rPr lang="en" sz="1400" b="1" dirty="0" smtClean="0">
                <a:solidFill>
                  <a:srgbClr val="0070C0"/>
                </a:solidFill>
                <a:latin typeface="Playfair Display"/>
                <a:ea typeface="Playfair Display"/>
                <a:cs typeface="Playfair Display"/>
                <a:sym typeface="Playfair Display"/>
              </a:rPr>
              <a:t>Go to SCHS home page: </a:t>
            </a:r>
            <a:r>
              <a:rPr lang="en-US" sz="1400" b="1" dirty="0">
                <a:solidFill>
                  <a:srgbClr val="0070C0"/>
                </a:solidFill>
                <a:latin typeface="Playfair Display"/>
                <a:ea typeface="Playfair Display"/>
                <a:cs typeface="Playfair Display"/>
                <a:sym typeface="Playfair Display"/>
                <a:hlinkClick r:id="rId4"/>
              </a:rPr>
              <a:t>http://</a:t>
            </a:r>
            <a:r>
              <a:rPr lang="en-US" sz="1400" b="1" dirty="0" smtClean="0">
                <a:solidFill>
                  <a:srgbClr val="0070C0"/>
                </a:solidFill>
                <a:latin typeface="Playfair Display"/>
                <a:ea typeface="Playfair Display"/>
                <a:cs typeface="Playfair Display"/>
                <a:sym typeface="Playfair Display"/>
                <a:hlinkClick r:id="rId4"/>
              </a:rPr>
              <a:t>www.spencer.k12.ky.us/1/Home</a:t>
            </a:r>
            <a:r>
              <a:rPr lang="en-US" sz="1400" b="1" dirty="0" smtClean="0">
                <a:solidFill>
                  <a:srgbClr val="0070C0"/>
                </a:solidFill>
                <a:latin typeface="Playfair Display"/>
                <a:ea typeface="Playfair Display"/>
                <a:cs typeface="Playfair Display"/>
                <a:sym typeface="Playfair Display"/>
              </a:rPr>
              <a:t/>
            </a:r>
            <a:br>
              <a:rPr lang="en-US" sz="1400" b="1" dirty="0" smtClean="0">
                <a:solidFill>
                  <a:srgbClr val="0070C0"/>
                </a:solidFill>
                <a:latin typeface="Playfair Display"/>
                <a:ea typeface="Playfair Display"/>
                <a:cs typeface="Playfair Display"/>
                <a:sym typeface="Playfair Display"/>
              </a:rPr>
            </a:br>
            <a:r>
              <a:rPr lang="en-US" sz="1400" b="1" dirty="0" smtClean="0">
                <a:solidFill>
                  <a:srgbClr val="0070C0"/>
                </a:solidFill>
                <a:latin typeface="Playfair Display"/>
                <a:ea typeface="Playfair Display"/>
                <a:cs typeface="Playfair Display"/>
                <a:sym typeface="Playfair Display"/>
              </a:rPr>
              <a:t>Click “GUIDANCE”</a:t>
            </a:r>
            <a:br>
              <a:rPr lang="en-US" sz="1400" b="1" dirty="0" smtClean="0">
                <a:solidFill>
                  <a:srgbClr val="0070C0"/>
                </a:solidFill>
                <a:latin typeface="Playfair Display"/>
                <a:ea typeface="Playfair Display"/>
                <a:cs typeface="Playfair Display"/>
                <a:sym typeface="Playfair Display"/>
              </a:rPr>
            </a:br>
            <a:r>
              <a:rPr lang="en-US" sz="1400" b="1" dirty="0" smtClean="0">
                <a:solidFill>
                  <a:srgbClr val="0070C0"/>
                </a:solidFill>
                <a:latin typeface="Playfair Display"/>
                <a:ea typeface="Playfair Display"/>
                <a:cs typeface="Playfair Display"/>
                <a:sym typeface="Playfair Display"/>
              </a:rPr>
              <a:t>Click “Social/Emotional” tab, then “Mental Health” </a:t>
            </a:r>
            <a:r>
              <a:rPr lang="en" sz="1400" b="1" dirty="0" smtClean="0">
                <a:solidFill>
                  <a:srgbClr val="0070C0"/>
                </a:solidFill>
                <a:latin typeface="Playfair Display"/>
                <a:ea typeface="Playfair Display"/>
                <a:cs typeface="Playfair Display"/>
                <a:sym typeface="Playfair Display"/>
              </a:rPr>
              <a:t/>
            </a:r>
            <a:br>
              <a:rPr lang="en" sz="1400" b="1" dirty="0" smtClean="0">
                <a:solidFill>
                  <a:srgbClr val="0070C0"/>
                </a:solidFill>
                <a:latin typeface="Playfair Display"/>
                <a:ea typeface="Playfair Display"/>
                <a:cs typeface="Playfair Display"/>
                <a:sym typeface="Playfair Display"/>
              </a:rPr>
            </a:br>
            <a:endParaRPr lang="en" sz="1400" b="1" dirty="0" smtClean="0">
              <a:solidFill>
                <a:srgbClr val="0070C0"/>
              </a:solidFill>
              <a:latin typeface="Playfair Display"/>
              <a:ea typeface="Playfair Display"/>
              <a:cs typeface="Playfair Display"/>
              <a:sym typeface="Playfair Display"/>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image1.jpeg"/>
          <p:cNvPicPr>
            <a:picLocks noChangeAspect="1" noChangeArrowheads="1"/>
          </p:cNvPicPr>
          <p:nvPr/>
        </p:nvPicPr>
        <p:blipFill rotWithShape="1">
          <a:blip r:embed="rId3">
            <a:extLst>
              <a:ext uri="{28A0092B-C50C-407E-A947-70E740481C1C}">
                <a14:useLocalDpi xmlns:a14="http://schemas.microsoft.com/office/drawing/2010/main" val="0"/>
              </a:ext>
            </a:extLst>
          </a:blip>
          <a:srcRect t="9356"/>
          <a:stretch/>
        </p:blipFill>
        <p:spPr bwMode="auto">
          <a:xfrm>
            <a:off x="2076937" y="112644"/>
            <a:ext cx="4990125" cy="494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046519"/>
      </p:ext>
    </p:extLst>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679</Words>
  <Application>Microsoft Office PowerPoint</Application>
  <PresentationFormat>On-screen Show (16:9)</PresentationFormat>
  <Paragraphs>44</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Lato</vt:lpstr>
      <vt:lpstr>Arial</vt:lpstr>
      <vt:lpstr>Playfair Display</vt:lpstr>
      <vt:lpstr>Coral</vt:lpstr>
      <vt:lpstr>Suicide Prevention</vt:lpstr>
      <vt:lpstr>Suicide Warning Signs</vt:lpstr>
      <vt:lpstr>Suicide Warning Signs</vt:lpstr>
      <vt:lpstr>Suicide Warning Signs</vt:lpstr>
      <vt:lpstr>What can you do to help a friend? </vt:lpstr>
      <vt:lpstr>What To Do If You Think a Person Is Having Suicidal Thoughts:</vt:lpstr>
      <vt:lpstr> If you are in need of immediate counseling/help,  call:  National Suicide Prevention Lifeline 1 - 800 - 273 - TALK  www.suicidepreventionlifeline.org Or Local Crisis and Intervention Center 502-589-8070  Visit SCHS counseling website for additional resources and information: Go to SCHS home page: http://www.spencer.k12.ky.us/1/Home Click “GUIDANCE” Click “Social/Emotional” tab, then “Mental Health”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Month- September</dc:title>
  <dc:creator>Yancey, Taylor</dc:creator>
  <cp:lastModifiedBy>Mercer, Matt - SCMS Principal</cp:lastModifiedBy>
  <cp:revision>14</cp:revision>
  <dcterms:modified xsi:type="dcterms:W3CDTF">2021-09-01T14:58:28Z</dcterms:modified>
</cp:coreProperties>
</file>